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1"/>
  </p:notesMasterIdLst>
  <p:handoutMasterIdLst>
    <p:handoutMasterId r:id="rId32"/>
  </p:handoutMasterIdLst>
  <p:sldIdLst>
    <p:sldId id="444" r:id="rId3"/>
    <p:sldId id="403" r:id="rId4"/>
    <p:sldId id="404" r:id="rId5"/>
    <p:sldId id="442" r:id="rId6"/>
    <p:sldId id="443" r:id="rId7"/>
    <p:sldId id="426" r:id="rId8"/>
    <p:sldId id="427" r:id="rId9"/>
    <p:sldId id="428" r:id="rId10"/>
    <p:sldId id="408" r:id="rId11"/>
    <p:sldId id="445" r:id="rId12"/>
    <p:sldId id="450" r:id="rId13"/>
    <p:sldId id="430" r:id="rId14"/>
    <p:sldId id="431" r:id="rId15"/>
    <p:sldId id="447" r:id="rId16"/>
    <p:sldId id="434" r:id="rId17"/>
    <p:sldId id="418" r:id="rId18"/>
    <p:sldId id="410" r:id="rId19"/>
    <p:sldId id="435" r:id="rId20"/>
    <p:sldId id="437" r:id="rId21"/>
    <p:sldId id="448" r:id="rId22"/>
    <p:sldId id="413" r:id="rId23"/>
    <p:sldId id="414" r:id="rId24"/>
    <p:sldId id="439" r:id="rId25"/>
    <p:sldId id="440" r:id="rId26"/>
    <p:sldId id="441" r:id="rId27"/>
    <p:sldId id="449" r:id="rId28"/>
    <p:sldId id="400" r:id="rId29"/>
    <p:sldId id="399" r:id="rId3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44"/>
            <p14:sldId id="403"/>
            <p14:sldId id="404"/>
            <p14:sldId id="442"/>
            <p14:sldId id="443"/>
          </p14:sldIdLst>
        </p14:section>
        <p14:section name="Course Program" id="{A96F6CA9-F923-4DBD-87E4-AF4DC21056C4}">
          <p14:sldIdLst>
            <p14:sldId id="426"/>
            <p14:sldId id="427"/>
            <p14:sldId id="428"/>
          </p14:sldIdLst>
        </p14:section>
        <p14:section name="Trainers" id="{49EB9BED-3D2B-42CE-82C1-119E8364C41F}">
          <p14:sldIdLst>
            <p14:sldId id="408"/>
            <p14:sldId id="445"/>
            <p14:sldId id="450"/>
          </p14:sldIdLst>
        </p14:section>
        <p14:section name="Details" id="{B92FF35D-3A52-4DB6-B6D2-FF2710DC6A89}">
          <p14:sldIdLst>
            <p14:sldId id="430"/>
            <p14:sldId id="431"/>
            <p14:sldId id="447"/>
            <p14:sldId id="434"/>
          </p14:sldIdLst>
        </p14:section>
        <p14:section name="Evaluation and Exams" id="{D1F5D419-28A6-4122-BA6E-0EDF48DB2954}">
          <p14:sldIdLst>
            <p14:sldId id="418"/>
            <p14:sldId id="410"/>
            <p14:sldId id="435"/>
            <p14:sldId id="437"/>
          </p14:sldIdLst>
        </p14:section>
        <p14:section name="Resources" id="{96CC1CDB-84AB-4B8B-A303-887466D1B82B}">
          <p14:sldIdLst>
            <p14:sldId id="448"/>
            <p14:sldId id="413"/>
            <p14:sldId id="414"/>
            <p14:sldId id="439"/>
            <p14:sldId id="440"/>
          </p14:sldIdLst>
        </p14:section>
        <p14:section name="Conclusion" id="{10E03AB1-9AA8-4E86-9A64-D741901E50A2}">
          <p14:sldIdLst>
            <p14:sldId id="441"/>
            <p14:sldId id="449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0" autoAdjust="0"/>
    <p:restoredTop sz="94533" autoAdjust="0"/>
  </p:normalViewPr>
  <p:slideViewPr>
    <p:cSldViewPr>
      <p:cViewPr varScale="1">
        <p:scale>
          <a:sx n="86" d="100"/>
          <a:sy n="86" d="100"/>
        </p:scale>
        <p:origin x="562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7/2/2018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261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0169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933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74985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40643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06542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336506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757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530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07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701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7/2/2018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9">
            <a:extLst>
              <a:ext uri="{FF2B5EF4-FFF2-40B4-BE49-F238E27FC236}">
                <a16:creationId xmlns:a16="http://schemas.microsoft.com/office/drawing/2014/main" id="{137202EB-ED0E-4E36-AF0D-3C14E1E17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2F2189-2658-41D9-B248-2A4275099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20CF9-A1E5-4594-B6B5-4E33A9373C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105104" y="973900"/>
            <a:ext cx="3788598" cy="43954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C72FAC-F5FC-4E78-AF2E-5FE88145F87F}"/>
              </a:ext>
            </a:extLst>
          </p:cNvPr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A82EC-2BC4-4E2F-8DDF-AD19DA7284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sp>
        <p:nvSpPr>
          <p:cNvPr id="7" name="TextBox 6">
            <a:hlinkClick r:id="rId5" tooltip="Software University Foundaton"/>
            <a:extLst>
              <a:ext uri="{FF2B5EF4-FFF2-40B4-BE49-F238E27FC236}">
                <a16:creationId xmlns:a16="http://schemas.microsoft.com/office/drawing/2014/main" id="{16E2CED5-12CB-4DAB-AB53-DAFC84087DD6}"/>
              </a:ext>
            </a:extLst>
          </p:cNvPr>
          <p:cNvSpPr txBox="1"/>
          <p:nvPr userDrawn="1"/>
        </p:nvSpPr>
        <p:spPr>
          <a:xfrm rot="20630519">
            <a:off x="6532234" y="2513233"/>
            <a:ext cx="419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8" name="TextBox 7">
            <a:hlinkClick r:id="rId5" tooltip="Software University Foundaton"/>
            <a:extLst>
              <a:ext uri="{FF2B5EF4-FFF2-40B4-BE49-F238E27FC236}">
                <a16:creationId xmlns:a16="http://schemas.microsoft.com/office/drawing/2014/main" id="{6AD1C000-AB32-4602-B810-4D9852856055}"/>
              </a:ext>
            </a:extLst>
          </p:cNvPr>
          <p:cNvSpPr txBox="1"/>
          <p:nvPr userDrawn="1"/>
        </p:nvSpPr>
        <p:spPr>
          <a:xfrm rot="1520410">
            <a:off x="4148066" y="2083657"/>
            <a:ext cx="603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9" name="TextBox 8">
            <a:hlinkClick r:id="rId5" tooltip="Software University Foundaton"/>
            <a:extLst>
              <a:ext uri="{FF2B5EF4-FFF2-40B4-BE49-F238E27FC236}">
                <a16:creationId xmlns:a16="http://schemas.microsoft.com/office/drawing/2014/main" id="{3CE77DE0-66FC-48AC-A23C-2E121AF40F0C}"/>
              </a:ext>
            </a:extLst>
          </p:cNvPr>
          <p:cNvSpPr txBox="1"/>
          <p:nvPr userDrawn="1"/>
        </p:nvSpPr>
        <p:spPr>
          <a:xfrm rot="20630519" flipH="1">
            <a:off x="4951476" y="1556593"/>
            <a:ext cx="794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0" name="TextBox 9">
            <a:hlinkClick r:id="rId5" tooltip="Software University Foundaton"/>
            <a:extLst>
              <a:ext uri="{FF2B5EF4-FFF2-40B4-BE49-F238E27FC236}">
                <a16:creationId xmlns:a16="http://schemas.microsoft.com/office/drawing/2014/main" id="{E7C26DA3-0849-42C5-9508-EF9BFF7C47DB}"/>
              </a:ext>
            </a:extLst>
          </p:cNvPr>
          <p:cNvSpPr txBox="1"/>
          <p:nvPr userDrawn="1"/>
        </p:nvSpPr>
        <p:spPr>
          <a:xfrm rot="1561633" flipH="1">
            <a:off x="4826684" y="2358552"/>
            <a:ext cx="3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1" name="TextBox 10">
            <a:hlinkClick r:id="rId5" tooltip="Software University Foundaton"/>
            <a:extLst>
              <a:ext uri="{FF2B5EF4-FFF2-40B4-BE49-F238E27FC236}">
                <a16:creationId xmlns:a16="http://schemas.microsoft.com/office/drawing/2014/main" id="{AB44A4A6-AE34-4A8F-9077-D6569BF40B0C}"/>
              </a:ext>
            </a:extLst>
          </p:cNvPr>
          <p:cNvSpPr txBox="1"/>
          <p:nvPr userDrawn="1"/>
        </p:nvSpPr>
        <p:spPr>
          <a:xfrm rot="20630519">
            <a:off x="5865601" y="1968054"/>
            <a:ext cx="633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2" name="TextBox 11">
            <a:hlinkClick r:id="rId5" tooltip="Software University Foundaton"/>
            <a:extLst>
              <a:ext uri="{FF2B5EF4-FFF2-40B4-BE49-F238E27FC236}">
                <a16:creationId xmlns:a16="http://schemas.microsoft.com/office/drawing/2014/main" id="{68861D82-7435-41E8-B5ED-398623FC4F51}"/>
              </a:ext>
            </a:extLst>
          </p:cNvPr>
          <p:cNvSpPr txBox="1"/>
          <p:nvPr userDrawn="1"/>
        </p:nvSpPr>
        <p:spPr>
          <a:xfrm rot="20630519">
            <a:off x="6228195" y="4242981"/>
            <a:ext cx="48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3" name="TextBox 12">
            <a:hlinkClick r:id="rId5" tooltip="Software University Foundaton"/>
            <a:extLst>
              <a:ext uri="{FF2B5EF4-FFF2-40B4-BE49-F238E27FC236}">
                <a16:creationId xmlns:a16="http://schemas.microsoft.com/office/drawing/2014/main" id="{C224F999-651D-4A26-8A68-EB68765C5790}"/>
              </a:ext>
            </a:extLst>
          </p:cNvPr>
          <p:cNvSpPr txBox="1"/>
          <p:nvPr userDrawn="1"/>
        </p:nvSpPr>
        <p:spPr>
          <a:xfrm rot="1523920">
            <a:off x="5796155" y="5030876"/>
            <a:ext cx="511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5" name="TextBox 14">
            <a:hlinkClick r:id="rId5" tooltip="Software University Foundaton"/>
            <a:extLst>
              <a:ext uri="{FF2B5EF4-FFF2-40B4-BE49-F238E27FC236}">
                <a16:creationId xmlns:a16="http://schemas.microsoft.com/office/drawing/2014/main" id="{B5855C6E-6513-4A5E-964E-CBB574B2B476}"/>
              </a:ext>
            </a:extLst>
          </p:cNvPr>
          <p:cNvSpPr txBox="1"/>
          <p:nvPr userDrawn="1"/>
        </p:nvSpPr>
        <p:spPr>
          <a:xfrm rot="20630519">
            <a:off x="4719975" y="5267108"/>
            <a:ext cx="890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TextBox 15">
            <a:hlinkClick r:id="rId5" tooltip="Software University Foundaton"/>
            <a:extLst>
              <a:ext uri="{FF2B5EF4-FFF2-40B4-BE49-F238E27FC236}">
                <a16:creationId xmlns:a16="http://schemas.microsoft.com/office/drawing/2014/main" id="{719AA859-1237-4914-865D-8E0CD3AD6567}"/>
              </a:ext>
            </a:extLst>
          </p:cNvPr>
          <p:cNvSpPr txBox="1"/>
          <p:nvPr userDrawn="1"/>
        </p:nvSpPr>
        <p:spPr>
          <a:xfrm rot="20630519">
            <a:off x="4086252" y="4778904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7" name="TextBox 16">
            <a:hlinkClick r:id="rId5" tooltip="Software University Foundaton"/>
            <a:extLst>
              <a:ext uri="{FF2B5EF4-FFF2-40B4-BE49-F238E27FC236}">
                <a16:creationId xmlns:a16="http://schemas.microsoft.com/office/drawing/2014/main" id="{53CC8498-FFA6-457D-8B54-3BF3461CEF7A}"/>
              </a:ext>
            </a:extLst>
          </p:cNvPr>
          <p:cNvSpPr txBox="1"/>
          <p:nvPr userDrawn="1"/>
        </p:nvSpPr>
        <p:spPr>
          <a:xfrm rot="20630519">
            <a:off x="6970550" y="5614702"/>
            <a:ext cx="675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TextBox 18">
            <a:hlinkClick r:id="rId5" tooltip="Software University Foundaton"/>
            <a:extLst>
              <a:ext uri="{FF2B5EF4-FFF2-40B4-BE49-F238E27FC236}">
                <a16:creationId xmlns:a16="http://schemas.microsoft.com/office/drawing/2014/main" id="{2E797E8D-83EB-4466-9FA3-509596EA5568}"/>
              </a:ext>
            </a:extLst>
          </p:cNvPr>
          <p:cNvSpPr txBox="1"/>
          <p:nvPr userDrawn="1"/>
        </p:nvSpPr>
        <p:spPr>
          <a:xfrm rot="20414927">
            <a:off x="4835033" y="3905106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0" name="TextBox 19">
            <a:hlinkClick r:id="rId5" tooltip="Software University Foundaton"/>
            <a:extLst>
              <a:ext uri="{FF2B5EF4-FFF2-40B4-BE49-F238E27FC236}">
                <a16:creationId xmlns:a16="http://schemas.microsoft.com/office/drawing/2014/main" id="{58B95D20-6C4F-4F79-AA1D-E40A00E41053}"/>
              </a:ext>
            </a:extLst>
          </p:cNvPr>
          <p:cNvSpPr txBox="1"/>
          <p:nvPr userDrawn="1"/>
        </p:nvSpPr>
        <p:spPr>
          <a:xfrm rot="20215874">
            <a:off x="3507489" y="531580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1" name="TextBox 20">
            <a:hlinkClick r:id="rId5" tooltip="Software University Foundaton"/>
            <a:extLst>
              <a:ext uri="{FF2B5EF4-FFF2-40B4-BE49-F238E27FC236}">
                <a16:creationId xmlns:a16="http://schemas.microsoft.com/office/drawing/2014/main" id="{2CD5EF91-E0BC-462F-B1B8-6B3F8F1038E5}"/>
              </a:ext>
            </a:extLst>
          </p:cNvPr>
          <p:cNvSpPr txBox="1"/>
          <p:nvPr userDrawn="1"/>
        </p:nvSpPr>
        <p:spPr>
          <a:xfrm rot="1264394">
            <a:off x="5242941" y="551891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2" name="TextBox 21">
            <a:hlinkClick r:id="rId5" tooltip="Software University Foundaton"/>
            <a:extLst>
              <a:ext uri="{FF2B5EF4-FFF2-40B4-BE49-F238E27FC236}">
                <a16:creationId xmlns:a16="http://schemas.microsoft.com/office/drawing/2014/main" id="{6FF45627-4AF4-4071-A0E8-76738F228651}"/>
              </a:ext>
            </a:extLst>
          </p:cNvPr>
          <p:cNvSpPr txBox="1"/>
          <p:nvPr userDrawn="1"/>
        </p:nvSpPr>
        <p:spPr>
          <a:xfrm rot="1264394">
            <a:off x="2558897" y="484363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3" name="TextBox 22">
            <a:hlinkClick r:id="rId5" tooltip="Software University Foundaton"/>
            <a:extLst>
              <a:ext uri="{FF2B5EF4-FFF2-40B4-BE49-F238E27FC236}">
                <a16:creationId xmlns:a16="http://schemas.microsoft.com/office/drawing/2014/main" id="{BF119269-565D-4BCB-BED2-4133229E3330}"/>
              </a:ext>
            </a:extLst>
          </p:cNvPr>
          <p:cNvSpPr txBox="1"/>
          <p:nvPr userDrawn="1"/>
        </p:nvSpPr>
        <p:spPr>
          <a:xfrm rot="19121928">
            <a:off x="1418879" y="5249907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4" name="TextBox 23">
            <a:hlinkClick r:id="rId5" tooltip="Software University Foundaton"/>
            <a:extLst>
              <a:ext uri="{FF2B5EF4-FFF2-40B4-BE49-F238E27FC236}">
                <a16:creationId xmlns:a16="http://schemas.microsoft.com/office/drawing/2014/main" id="{C9FE10EB-E49B-416A-A18D-617D25B2AADB}"/>
              </a:ext>
            </a:extLst>
          </p:cNvPr>
          <p:cNvSpPr txBox="1"/>
          <p:nvPr userDrawn="1"/>
        </p:nvSpPr>
        <p:spPr>
          <a:xfrm rot="1264394">
            <a:off x="5389325" y="2481161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5" name="TextBox 24">
            <a:hlinkClick r:id="rId5" tooltip="Software University Foundaton"/>
            <a:extLst>
              <a:ext uri="{FF2B5EF4-FFF2-40B4-BE49-F238E27FC236}">
                <a16:creationId xmlns:a16="http://schemas.microsoft.com/office/drawing/2014/main" id="{B9FCDDF2-3137-4E34-B264-5F180611DC0D}"/>
              </a:ext>
            </a:extLst>
          </p:cNvPr>
          <p:cNvSpPr txBox="1"/>
          <p:nvPr userDrawn="1"/>
        </p:nvSpPr>
        <p:spPr>
          <a:xfrm rot="1264394">
            <a:off x="6616653" y="1491081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6" name="TextBox 25">
            <a:hlinkClick r:id="rId5" tooltip="Software University Foundaton"/>
            <a:extLst>
              <a:ext uri="{FF2B5EF4-FFF2-40B4-BE49-F238E27FC236}">
                <a16:creationId xmlns:a16="http://schemas.microsoft.com/office/drawing/2014/main" id="{F4930118-998D-499A-B37E-D5577CC1A7E4}"/>
              </a:ext>
            </a:extLst>
          </p:cNvPr>
          <p:cNvSpPr txBox="1"/>
          <p:nvPr userDrawn="1"/>
        </p:nvSpPr>
        <p:spPr>
          <a:xfrm rot="20252314">
            <a:off x="3926026" y="2616560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  <a:extLst>
              <a:ext uri="{FF2B5EF4-FFF2-40B4-BE49-F238E27FC236}">
                <a16:creationId xmlns:a16="http://schemas.microsoft.com/office/drawing/2014/main" id="{A0EE0643-28B4-437C-A977-17D2723F8213}"/>
              </a:ext>
            </a:extLst>
          </p:cNvPr>
          <p:cNvSpPr txBox="1"/>
          <p:nvPr userDrawn="1"/>
        </p:nvSpPr>
        <p:spPr>
          <a:xfrm rot="20585427">
            <a:off x="5423905" y="1263054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8" name="TextBox 27">
            <a:hlinkClick r:id="rId5" tooltip="Software University Foundaton"/>
            <a:extLst>
              <a:ext uri="{FF2B5EF4-FFF2-40B4-BE49-F238E27FC236}">
                <a16:creationId xmlns:a16="http://schemas.microsoft.com/office/drawing/2014/main" id="{ADAF237D-C784-4665-8DD2-A2B085FC2CAF}"/>
              </a:ext>
            </a:extLst>
          </p:cNvPr>
          <p:cNvSpPr txBox="1"/>
          <p:nvPr userDrawn="1"/>
        </p:nvSpPr>
        <p:spPr>
          <a:xfrm rot="1264394">
            <a:off x="6357616" y="492300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9" name="TextBox 28">
            <a:hlinkClick r:id="rId5" tooltip="Software University Foundaton"/>
            <a:extLst>
              <a:ext uri="{FF2B5EF4-FFF2-40B4-BE49-F238E27FC236}">
                <a16:creationId xmlns:a16="http://schemas.microsoft.com/office/drawing/2014/main" id="{012AF389-E695-4054-9706-588DCD4FD543}"/>
              </a:ext>
            </a:extLst>
          </p:cNvPr>
          <p:cNvSpPr txBox="1"/>
          <p:nvPr userDrawn="1"/>
        </p:nvSpPr>
        <p:spPr>
          <a:xfrm rot="2248444">
            <a:off x="3177255" y="1174443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30" name="TextBox 29">
            <a:hlinkClick r:id="rId5" tooltip="Software University Foundaton"/>
            <a:extLst>
              <a:ext uri="{FF2B5EF4-FFF2-40B4-BE49-F238E27FC236}">
                <a16:creationId xmlns:a16="http://schemas.microsoft.com/office/drawing/2014/main" id="{98678852-FD82-4E90-BE26-4D9E01678873}"/>
              </a:ext>
            </a:extLst>
          </p:cNvPr>
          <p:cNvSpPr txBox="1"/>
          <p:nvPr userDrawn="1"/>
        </p:nvSpPr>
        <p:spPr>
          <a:xfrm rot="20630519">
            <a:off x="2538020" y="5819780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38399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slide" Target="slide16.xml"/><Relationship Id="rId3" Type="http://schemas.openxmlformats.org/officeDocument/2006/relationships/image" Target="../media/image11.png"/><Relationship Id="rId7" Type="http://schemas.openxmlformats.org/officeDocument/2006/relationships/slide" Target="slide9.xm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40.png"/><Relationship Id="rId5" Type="http://schemas.openxmlformats.org/officeDocument/2006/relationships/image" Target="../media/image12.png"/><Relationship Id="rId10" Type="http://schemas.openxmlformats.org/officeDocument/2006/relationships/slide" Target="slide12.xml"/><Relationship Id="rId4" Type="http://schemas.openxmlformats.org/officeDocument/2006/relationships/slide" Target="slide6.xml"/><Relationship Id="rId9" Type="http://schemas.openxmlformats.org/officeDocument/2006/relationships/image" Target="../media/image14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forum/categories/10/php-web-development-basics" TargetMode="External"/><Relationship Id="rId3" Type="http://schemas.openxmlformats.org/officeDocument/2006/relationships/hyperlink" Target="NULL" TargetMode="Externa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hyperlink" Target="https://softuni.bg/courses/javascript-for-front-end" TargetMode="External"/><Relationship Id="rId9" Type="http://schemas.openxmlformats.org/officeDocument/2006/relationships/hyperlink" Target="https://www.facebook.com/groups/SoftUniJavaScriptForFrontEndJuly2018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softuni.bg/courses/web-fundamental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hyperlink" Target="https://www.jetbrains.com/webstorm/" TargetMode="External"/><Relationship Id="rId7" Type="http://schemas.openxmlformats.org/officeDocument/2006/relationships/hyperlink" Target="http://brackets.io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3.jpg"/><Relationship Id="rId5" Type="http://schemas.openxmlformats.org/officeDocument/2006/relationships/hyperlink" Target="https://code.visualstudio.com/" TargetMode="External"/><Relationship Id="rId10" Type="http://schemas.openxmlformats.org/officeDocument/2006/relationships/image" Target="../media/image62.png"/><Relationship Id="rId4" Type="http://schemas.openxmlformats.org/officeDocument/2006/relationships/image" Target="../media/image59.png"/><Relationship Id="rId9" Type="http://schemas.openxmlformats.org/officeDocument/2006/relationships/hyperlink" Target="https://www.visualstudio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hyperlink" Target="https://softuni.bg/courses/javascript-for-front-end" TargetMode="External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3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75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hyperlink" Target="http://www.indeavr.com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uperhosting.bg/" TargetMode="Externa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hyperlink" Target="http://xs-software.com/" TargetMode="External"/><Relationship Id="rId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hyperlink" Target="https://netpeak.net/" TargetMode="External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elenor.bg/" TargetMode="External"/><Relationship Id="rId13" Type="http://schemas.openxmlformats.org/officeDocument/2006/relationships/image" Target="../media/image28.png"/><Relationship Id="rId3" Type="http://schemas.openxmlformats.org/officeDocument/2006/relationships/hyperlink" Target="https://aeternity.com/" TargetMode="External"/><Relationship Id="rId7" Type="http://schemas.openxmlformats.org/officeDocument/2006/relationships/image" Target="../media/image25.jpeg"/><Relationship Id="rId12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ebherr.com/en/deu/start/start-page.html" TargetMode="External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0" Type="http://schemas.openxmlformats.org/officeDocument/2006/relationships/hyperlink" Target="https://www.sbtech.com/" TargetMode="External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gif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871825" y="266187"/>
            <a:ext cx="7910299" cy="1476352"/>
          </a:xfrm>
        </p:spPr>
        <p:txBody>
          <a:bodyPr>
            <a:normAutofit/>
          </a:bodyPr>
          <a:lstStyle/>
          <a:p>
            <a:r>
              <a:rPr lang="en-US" dirty="0"/>
              <a:t>JavaScript for Front-End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7548226" y="1447800"/>
            <a:ext cx="4233898" cy="758871"/>
          </a:xfrm>
        </p:spPr>
        <p:txBody>
          <a:bodyPr>
            <a:normAutofit/>
          </a:bodyPr>
          <a:lstStyle/>
          <a:p>
            <a:r>
              <a:rPr lang="en-US" dirty="0"/>
              <a:t>Course Overview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7286" y="3295030"/>
            <a:ext cx="2627300" cy="28433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1839686">
            <a:off x="4912262" y="2875204"/>
            <a:ext cx="2424646" cy="772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6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</a:t>
            </a:r>
          </a:p>
          <a:p>
            <a:pPr algn="ctr">
              <a:lnSpc>
                <a:spcPct val="85000"/>
              </a:lnSpc>
            </a:pPr>
            <a:r>
              <a:rPr lang="en-US" sz="26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for Front-End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5C13C9-BABA-4E42-B40E-75AFAAD2BB8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6612" y="3307607"/>
            <a:ext cx="2819400" cy="31432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B52FB0-D48A-4930-A5D9-654E8064270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632" y="2450777"/>
            <a:ext cx="1582554" cy="1524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78D045-E923-495C-939E-BA56BF5B841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299" y="2450777"/>
            <a:ext cx="1858323" cy="16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532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Trainers Team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4303799" cy="713533"/>
          </a:xfrm>
        </p:spPr>
        <p:txBody>
          <a:bodyPr>
            <a:normAutofit/>
          </a:bodyPr>
          <a:lstStyle/>
          <a:p>
            <a:pPr>
              <a:lnSpc>
                <a:spcPts val="4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Antonia Atanasova</a:t>
            </a:r>
            <a:endParaRPr lang="bg-BG" b="1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ts val="4000"/>
              </a:lnSpc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4932" y="1880869"/>
            <a:ext cx="7086600" cy="4287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000" dirty="0"/>
              <a:t>Experience in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HTML5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CSS3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JS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Bootstrap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CMS</a:t>
            </a:r>
            <a:r>
              <a:rPr lang="en-US" sz="3000" dirty="0"/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Systems</a:t>
            </a:r>
          </a:p>
          <a:p>
            <a:pPr marL="457200" indent="-45720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000" dirty="0"/>
              <a:t>Studies Software Engineering @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SoftUni</a:t>
            </a:r>
            <a:endParaRPr lang="en-US" sz="3000" dirty="0"/>
          </a:p>
          <a:p>
            <a:pPr marL="457200" lvl="1" indent="-45720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000" dirty="0"/>
              <a:t>Studies Business Informatics @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UNWE</a:t>
            </a:r>
          </a:p>
          <a:p>
            <a:pPr marL="457200" indent="-45720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Technical Trainer </a:t>
            </a:r>
            <a:r>
              <a:rPr lang="en-US" sz="3000" dirty="0">
                <a:solidFill>
                  <a:srgbClr val="FDFFFF"/>
                </a:solidFill>
              </a:rPr>
              <a:t>in Software University</a:t>
            </a:r>
          </a:p>
          <a:p>
            <a:pPr marL="457200" indent="-45720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srgbClr val="FDFFFF"/>
                </a:solidFill>
              </a:rPr>
              <a:t>Digital Marketing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Freelancer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532" y="1905000"/>
            <a:ext cx="3948000" cy="38469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4147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Trainers Team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4303799" cy="713533"/>
          </a:xfrm>
        </p:spPr>
        <p:txBody>
          <a:bodyPr>
            <a:normAutofit/>
          </a:bodyPr>
          <a:lstStyle/>
          <a:p>
            <a:pPr>
              <a:lnSpc>
                <a:spcPts val="4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Yuliyan Ivanov</a:t>
            </a:r>
            <a:endParaRPr lang="en-US" dirty="0"/>
          </a:p>
          <a:p>
            <a:pPr marL="0" indent="0">
              <a:lnSpc>
                <a:spcPts val="4000"/>
              </a:lnSpc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1812" y="1752600"/>
            <a:ext cx="7033480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000" dirty="0"/>
              <a:t>Experience in 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HTML5, CSS3, JS, C#, Bootstrap, MongoDB</a:t>
            </a:r>
          </a:p>
          <a:p>
            <a:pPr marL="457200" indent="-457200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000" dirty="0"/>
              <a:t>Student with excellent grades at </a:t>
            </a:r>
            <a:r>
              <a:rPr lang="en-US" sz="3000" dirty="0" err="1">
                <a:solidFill>
                  <a:schemeClr val="tx2">
                    <a:lumMod val="75000"/>
                  </a:schemeClr>
                </a:solidFill>
              </a:rPr>
              <a:t>SoftUni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000" dirty="0"/>
              <a:t>Experience : Personal projects with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JavaScript</a:t>
            </a:r>
            <a:r>
              <a:rPr lang="en-US" sz="3000" dirty="0"/>
              <a:t>, Owned a virtual items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trading website</a:t>
            </a:r>
          </a:p>
          <a:p>
            <a:pPr marL="457200" indent="-457200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sz="3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529" y="1981200"/>
            <a:ext cx="3785765" cy="36945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6698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4" y="5035898"/>
            <a:ext cx="10111528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JS for Front-End: More Details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5000"/>
            <a:ext cx="8938472" cy="688256"/>
          </a:xfrm>
        </p:spPr>
        <p:txBody>
          <a:bodyPr/>
          <a:lstStyle/>
          <a:p>
            <a:r>
              <a:rPr lang="en-US" dirty="0"/>
              <a:t>Duration, Languages, Technologies</a:t>
            </a:r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84849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438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Lessons: ~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35</a:t>
            </a:r>
            <a:r>
              <a:rPr lang="en-US" dirty="0"/>
              <a:t> hours (onsite + YouTube videos)</a:t>
            </a:r>
          </a:p>
          <a:p>
            <a:pPr>
              <a:lnSpc>
                <a:spcPct val="110000"/>
              </a:lnSpc>
            </a:pPr>
            <a:r>
              <a:rPr lang="en-US" dirty="0"/>
              <a:t>Practical exercises (in class): ~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40</a:t>
            </a:r>
            <a:r>
              <a:rPr lang="en-US" dirty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/>
              <a:t>Homework: ~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40</a:t>
            </a:r>
            <a:r>
              <a:rPr lang="en-US" dirty="0"/>
              <a:t> hours</a:t>
            </a:r>
            <a:endParaRPr lang="bg-BG" dirty="0"/>
          </a:p>
          <a:p>
            <a:pPr>
              <a:lnSpc>
                <a:spcPct val="110000"/>
              </a:lnSpc>
            </a:pPr>
            <a:r>
              <a:rPr lang="en-US" dirty="0"/>
              <a:t>Exam preparation: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/>
              <a:t>Exam: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/>
              <a:t>Schedule: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July – August 201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8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dirty="0"/>
              <a:t>Exam date: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2 August 201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8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Duration – JS for Front-End</a:t>
            </a:r>
          </a:p>
        </p:txBody>
      </p:sp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2" y="4191000"/>
            <a:ext cx="3394482" cy="188907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930" y="1706511"/>
            <a:ext cx="2597432" cy="206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552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Why the slides are in English?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language</a:t>
            </a:r>
            <a:br>
              <a:rPr lang="en-US" dirty="0"/>
            </a:br>
            <a:r>
              <a:rPr lang="en-US" dirty="0"/>
              <a:t>of the software engineers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Specific terminology should be in English</a:t>
            </a:r>
          </a:p>
          <a:p>
            <a:pPr lvl="2">
              <a:lnSpc>
                <a:spcPct val="110000"/>
              </a:lnSpc>
            </a:pPr>
            <a:r>
              <a:rPr lang="en-US" sz="3200" dirty="0"/>
              <a:t>Translations are inaccurate and funny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sz="3200" dirty="0"/>
              <a:t>Just learn English!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No excuses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891" y="4262434"/>
            <a:ext cx="2385041" cy="16541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821" y="1600200"/>
            <a:ext cx="2213155" cy="221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52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BA88C-C72C-46FC-B1CD-F9B946D90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course assignments require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search in Internet</a:t>
            </a:r>
          </a:p>
          <a:p>
            <a:pPr lvl="1"/>
            <a:r>
              <a:rPr lang="en-US" dirty="0"/>
              <a:t>This is an important part of the learning process</a:t>
            </a:r>
          </a:p>
          <a:p>
            <a:pPr lvl="1"/>
            <a:r>
              <a:rPr lang="en-US" dirty="0"/>
              <a:t>Some exercises intentionally have no hints</a:t>
            </a:r>
          </a:p>
          <a:p>
            <a:pPr>
              <a:spcBef>
                <a:spcPts val="1800"/>
              </a:spcBef>
            </a:pPr>
            <a:r>
              <a:rPr lang="en-US" dirty="0"/>
              <a:t>Learn to find solutions!</a:t>
            </a:r>
          </a:p>
          <a:p>
            <a:pPr lvl="1"/>
            <a:r>
              <a:rPr lang="en-US" dirty="0"/>
              <a:t>Software development includes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everyday searching and learning</a:t>
            </a:r>
          </a:p>
          <a:p>
            <a:pPr lvl="1"/>
            <a:r>
              <a:rPr lang="en-US" dirty="0"/>
              <a:t>No excuses, 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to study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Developers learn new technologies, tools, languages every day!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 to Search in Internet &amp; Find Solutions!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B78E1C-877B-427F-AAEF-BEAD8D3C6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502" y="3956598"/>
            <a:ext cx="1591194" cy="1774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087262-3054-478E-93C5-581F1CE8636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BEEDC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161212" y="3874306"/>
            <a:ext cx="1939930" cy="1946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D0849A-0B29-4F4F-8E67-058FA055A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8475" y="1981200"/>
            <a:ext cx="1719221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0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13" name="Picture 12" descr="A close up of a logo&#10;&#10;Description generated with high confidence">
            <a:extLst>
              <a:ext uri="{FF2B5EF4-FFF2-40B4-BE49-F238E27FC236}">
                <a16:creationId xmlns:a16="http://schemas.microsoft.com/office/drawing/2014/main" id="{798795AB-A5BD-4C84-940B-26408F5B3D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589" y="1981200"/>
            <a:ext cx="350879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40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2" y="1295400"/>
            <a:ext cx="11804822" cy="5045076"/>
          </a:xfrm>
        </p:spPr>
        <p:txBody>
          <a:bodyPr>
            <a:normAutofit/>
          </a:bodyPr>
          <a:lstStyle/>
          <a:p>
            <a:r>
              <a:rPr lang="en-US" dirty="0"/>
              <a:t>Mandatory:</a:t>
            </a:r>
          </a:p>
          <a:p>
            <a:pPr lvl="1"/>
            <a:r>
              <a:rPr lang="en-US" dirty="0"/>
              <a:t>Final exam –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90</a:t>
            </a:r>
            <a:r>
              <a:rPr lang="en-US" dirty="0"/>
              <a:t>%</a:t>
            </a:r>
          </a:p>
          <a:p>
            <a:pPr lvl="1"/>
            <a:r>
              <a:rPr lang="en-US" dirty="0"/>
              <a:t>Homework submissions –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/>
              <a:t>%</a:t>
            </a:r>
          </a:p>
          <a:p>
            <a:r>
              <a:rPr lang="en-US" dirty="0"/>
              <a:t>Bonuses:</a:t>
            </a:r>
          </a:p>
          <a:p>
            <a:pPr lvl="1"/>
            <a:r>
              <a:rPr lang="en-US" dirty="0"/>
              <a:t>Presence in class – 5% bonus</a:t>
            </a:r>
          </a:p>
          <a:p>
            <a:pPr lvl="1"/>
            <a:r>
              <a:rPr lang="en-US" dirty="0"/>
              <a:t>Forum activity – bonus 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/>
              <a:t>%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8259" y="3812114"/>
            <a:ext cx="3243214" cy="20761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893" y="1593637"/>
            <a:ext cx="3238074" cy="176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Practical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JavaScript application exam</a:t>
            </a:r>
          </a:p>
          <a:p>
            <a:pPr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 problems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/>
              <a:t> hours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Designing a web page from scratch</a:t>
            </a:r>
            <a:br>
              <a:rPr lang="en-US" dirty="0"/>
            </a:br>
            <a:r>
              <a:rPr lang="en-US" dirty="0"/>
              <a:t>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Bootstrap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Implementing dynamic functionality on</a:t>
            </a:r>
            <a:br>
              <a:rPr lang="en-US" dirty="0"/>
            </a:br>
            <a:r>
              <a:rPr lang="en-US" dirty="0"/>
              <a:t>the page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JavaScript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for Front-End Exam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09012" y="4214525"/>
            <a:ext cx="2748117" cy="1981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lh3.googleusercontent.com/-IzrO_gXzfSg/U05SKQx5VhI/AAAAAAAAOPI/BJRD8xuYGmI/w1044-h587-no/DSC0514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09012" y="1371600"/>
            <a:ext cx="2748117" cy="2413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90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Doing your homework is 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HTML and CSS can only be learned through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practice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You should write code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every day</a:t>
            </a:r>
            <a:r>
              <a:rPr lang="en-US" dirty="0"/>
              <a:t>!</a:t>
            </a:r>
          </a:p>
          <a:p>
            <a:r>
              <a:rPr lang="en-US" dirty="0"/>
              <a:t>Each lesson is followed by a few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</a:p>
          <a:p>
            <a:pPr lvl="1"/>
            <a:r>
              <a:rPr lang="en-US" dirty="0"/>
              <a:t>Try to solve them in class</a:t>
            </a:r>
          </a:p>
          <a:p>
            <a:pPr lvl="1"/>
            <a:r>
              <a:rPr lang="en-US" dirty="0"/>
              <a:t>The rest are your homework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6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days </a:t>
            </a:r>
            <a:r>
              <a:rPr lang="en-US" dirty="0"/>
              <a:t>after each lesson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5452">
            <a:off x="9178619" y="3083557"/>
            <a:ext cx="1665002" cy="166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7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AEFD5EFE-94AE-4B0A-8D86-0A9E091065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91838337"/>
                  </p:ext>
                </p:extLst>
              </p:nvPr>
            </p:nvGraphicFramePr>
            <p:xfrm>
              <a:off x="989011" y="1518535"/>
              <a:ext cx="3690505" cy="2076450"/>
            </p:xfrm>
            <a:graphic>
              <a:graphicData uri="http://schemas.microsoft.com/office/powerpoint/2016/slidezoom">
                <pslz:sldZm>
                  <pslz:sldZmObj sldId="426" cId="63944163">
                    <pslz:zmPr id="{4FE64061-10E0-4CDC-8FB0-C6CD5E66E54A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90505" cy="20764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EFD5EFE-94AE-4B0A-8D86-0A9E091065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9011" y="1518535"/>
                <a:ext cx="3690505" cy="20764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768542CB-947B-491C-9A5A-6D4C1A1F6D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33382"/>
                  </p:ext>
                </p:extLst>
              </p:nvPr>
            </p:nvGraphicFramePr>
            <p:xfrm>
              <a:off x="7542211" y="1518535"/>
              <a:ext cx="3690505" cy="2076450"/>
            </p:xfrm>
            <a:graphic>
              <a:graphicData uri="http://schemas.microsoft.com/office/powerpoint/2016/slidezoom">
                <pslz:sldZm>
                  <pslz:sldZmObj sldId="408" cId="1616137784">
                    <pslz:zmPr id="{44A31330-29D2-48DB-9CBC-1C81B277AECA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90505" cy="20764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768542CB-947B-491C-9A5A-6D4C1A1F6D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42211" y="1518535"/>
                <a:ext cx="3690505" cy="20764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1487E4CB-6064-4300-A7FC-3353800435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8602016"/>
                  </p:ext>
                </p:extLst>
              </p:nvPr>
            </p:nvGraphicFramePr>
            <p:xfrm>
              <a:off x="989012" y="3962400"/>
              <a:ext cx="3690505" cy="2076450"/>
            </p:xfrm>
            <a:graphic>
              <a:graphicData uri="http://schemas.microsoft.com/office/powerpoint/2016/slidezoom">
                <pslz:sldZm>
                  <pslz:sldZmObj sldId="430" cId="3107438890">
                    <pslz:zmPr id="{A6ADD817-0393-4D55-9FCC-E95E065354FD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90505" cy="20764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1487E4CB-6064-4300-A7FC-3353800435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89012" y="3962400"/>
                <a:ext cx="3690505" cy="20764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F969A54E-22DB-49F1-94FE-61951B475E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33332204"/>
                  </p:ext>
                </p:extLst>
              </p:nvPr>
            </p:nvGraphicFramePr>
            <p:xfrm>
              <a:off x="7542212" y="3962400"/>
              <a:ext cx="3690505" cy="2076450"/>
            </p:xfrm>
            <a:graphic>
              <a:graphicData uri="http://schemas.microsoft.com/office/powerpoint/2016/slidezoom">
                <pslz:sldZm>
                  <pslz:sldZmObj sldId="418" cId="3994140533">
                    <pslz:zmPr id="{99EC34CE-DCCE-4D93-8D34-D9CC89550EB1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90505" cy="20764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F969A54E-22DB-49F1-94FE-61951B475E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542212" y="3962400"/>
                <a:ext cx="3690505" cy="20764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0212" y="2025909"/>
            <a:ext cx="6577230" cy="820600"/>
          </a:xfrm>
        </p:spPr>
        <p:txBody>
          <a:bodyPr/>
          <a:lstStyle/>
          <a:p>
            <a:pPr algn="l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2041742" y="2861366"/>
            <a:ext cx="7924800" cy="719034"/>
          </a:xfrm>
        </p:spPr>
        <p:txBody>
          <a:bodyPr/>
          <a:lstStyle/>
          <a:p>
            <a:r>
              <a:rPr lang="en-US" spc="0" dirty="0"/>
              <a:t>What We Need Additionally?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98" y="4005557"/>
            <a:ext cx="2125745" cy="16867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79456">
            <a:off x="1026701" y="2311607"/>
            <a:ext cx="1312005" cy="131200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969" y="4259477"/>
            <a:ext cx="1932317" cy="15596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812" y="3962400"/>
            <a:ext cx="1628839" cy="144366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5452">
            <a:off x="9954327" y="2198986"/>
            <a:ext cx="1533193" cy="153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30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groups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JavaScript 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21974" y="1905000"/>
            <a:ext cx="9158401" cy="794324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 invalidUrl="https:///"/>
              </a:rPr>
              <a:t>https://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softuni.bg/courses/javascript-for-front-end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8879" y="3488181"/>
            <a:ext cx="1262572" cy="12625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5754" y="1724981"/>
            <a:ext cx="1168823" cy="1168823"/>
          </a:xfrm>
          <a:prstGeom prst="rect">
            <a:avLst/>
          </a:prstGeom>
        </p:spPr>
      </p:pic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879" y="5347870"/>
            <a:ext cx="1202825" cy="120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7"/>
          <p:cNvSpPr/>
          <p:nvPr/>
        </p:nvSpPr>
        <p:spPr>
          <a:xfrm>
            <a:off x="621974" y="3609039"/>
            <a:ext cx="9158401" cy="1020856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sz="28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8"/>
              </a:rPr>
              <a:t>https://softuni.bg/forum/categories/68/web-basics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F7C73506-7D6C-46B8-A9CE-1EFCE5DD0319}"/>
              </a:ext>
            </a:extLst>
          </p:cNvPr>
          <p:cNvSpPr/>
          <p:nvPr/>
        </p:nvSpPr>
        <p:spPr>
          <a:xfrm>
            <a:off x="608012" y="5514666"/>
            <a:ext cx="9158400" cy="941902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sz="28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9"/>
              </a:rPr>
              <a:t>https://www.facebook.com/groups/SoftUniJavaScriptForFrontEndJuly2018/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11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other resources are open content, available for free</a:t>
            </a:r>
          </a:p>
          <a:p>
            <a:pPr lvl="1"/>
            <a:r>
              <a:rPr lang="en-US" dirty="0"/>
              <a:t>Visit the course </a:t>
            </a:r>
            <a:r>
              <a:rPr lang="en-US" dirty="0">
                <a:hlinkClick r:id="rId2" action="ppaction://hlinkfile"/>
              </a:rPr>
              <a:t>website</a:t>
            </a:r>
            <a:r>
              <a:rPr lang="en-US" dirty="0"/>
              <a:t>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Front-End Development Slides and Videos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412" y="3731743"/>
            <a:ext cx="2209800" cy="2209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50885">
            <a:off x="938698" y="3645258"/>
            <a:ext cx="2125493" cy="2092865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917870">
            <a:off x="8823296" y="3933828"/>
            <a:ext cx="2276979" cy="227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(SULS)</a:t>
            </a:r>
          </a:p>
          <a:p>
            <a:pPr lvl="1"/>
            <a:r>
              <a:rPr lang="en-US" dirty="0">
                <a:hlinkClick r:id="rId2"/>
              </a:rPr>
              <a:t>www.softuni.bg</a:t>
            </a:r>
            <a:endParaRPr lang="en-US" dirty="0"/>
          </a:p>
          <a:p>
            <a:pPr lvl="1"/>
            <a:r>
              <a:rPr lang="en-US" dirty="0"/>
              <a:t>Important resource for students</a:t>
            </a:r>
          </a:p>
          <a:p>
            <a:pPr lvl="1"/>
            <a:r>
              <a:rPr lang="en-US" dirty="0"/>
              <a:t>Homework submissions</a:t>
            </a:r>
          </a:p>
          <a:p>
            <a:pPr lvl="1"/>
            <a:r>
              <a:rPr lang="en-US" dirty="0"/>
              <a:t>Homework check-up</a:t>
            </a:r>
          </a:p>
          <a:p>
            <a:pPr lvl="1"/>
            <a:r>
              <a:rPr lang="en-US" dirty="0"/>
              <a:t>Exams and results</a:t>
            </a:r>
          </a:p>
          <a:p>
            <a:pPr lvl="1"/>
            <a:r>
              <a:rPr lang="en-US" dirty="0"/>
              <a:t>Reports about your progress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University Learning System (SULS)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913" y="3048000"/>
            <a:ext cx="5091499" cy="2646522"/>
          </a:xfrm>
          <a:prstGeom prst="rect">
            <a:avLst/>
          </a:prstGeom>
          <a:noFill/>
          <a:ln w="9525">
            <a:solidFill>
              <a:srgbClr val="FFFFFF">
                <a:alpha val="50196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738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You will need a good IDE like: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WebStorm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 Studio Code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Brackets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Microsoft Visual Studio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407" y="4995923"/>
            <a:ext cx="1066800" cy="1048131"/>
          </a:xfrm>
          <a:prstGeom prst="rect">
            <a:avLst/>
          </a:prstGeom>
        </p:spPr>
      </p:pic>
      <p:pic>
        <p:nvPicPr>
          <p:cNvPr id="8" name="Picture 7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430" y="4940917"/>
            <a:ext cx="1044852" cy="1044852"/>
          </a:xfrm>
          <a:prstGeom prst="rect">
            <a:avLst/>
          </a:prstGeom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227" y="4990901"/>
            <a:ext cx="944884" cy="944884"/>
          </a:xfrm>
          <a:prstGeom prst="rect">
            <a:avLst/>
          </a:prstGeom>
        </p:spPr>
      </p:pic>
      <p:pic>
        <p:nvPicPr>
          <p:cNvPr id="15" name="Picture 14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612" y="4800600"/>
            <a:ext cx="1219200" cy="1219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92118E-B174-4D08-AE83-52E2663F62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212" y="1905000"/>
            <a:ext cx="4191000" cy="2794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7696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The “JavaScript for Front-End" course teaches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first steps in JavaScript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Training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curriculum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Basic Syntax, JSON, Objects, Libraries etc.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Practical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exam</a:t>
            </a:r>
          </a:p>
          <a:p>
            <a:pPr lvl="1">
              <a:lnSpc>
                <a:spcPct val="100000"/>
              </a:lnSpc>
            </a:pPr>
            <a:r>
              <a:rPr lang="bg-BG" sz="3000" dirty="0"/>
              <a:t>2</a:t>
            </a:r>
            <a:r>
              <a:rPr lang="en-US" sz="3000" dirty="0"/>
              <a:t> problems for 6 hours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Learning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resources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Slides, videos, software, books, forum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585753" y="2035447"/>
            <a:ext cx="1780502" cy="1926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4193EA-8E45-4347-AA69-17BF623E7DF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85212" y="3962400"/>
            <a:ext cx="2667000" cy="22368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37573">
            <a:off x="8214799" y="1012508"/>
            <a:ext cx="2212665" cy="140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2412" y="6342046"/>
            <a:ext cx="10482604" cy="515954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https://softuni.bg/courses/javascript-for-front-end</a:t>
            </a:r>
            <a:endParaRPr lang="bg-BG" dirty="0"/>
          </a:p>
          <a:p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JavaScript for Front-end – Course Introduction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8EF2B6-5B18-47E6-AE3D-42EA1A2B96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005" y="4454758"/>
            <a:ext cx="1445788" cy="12655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C623F3-71FC-417F-953C-73AEBE3765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698" y="1964223"/>
            <a:ext cx="1677939" cy="13252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2ABBA6-2710-4367-A72F-C5AA4C27FD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776" y="2113492"/>
            <a:ext cx="1652328" cy="13103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0021D02-9F07-4CC9-B34C-976257B256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776" y="3616139"/>
            <a:ext cx="1614229" cy="12239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82A620D-B684-4306-A7BB-0754B29D90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917" y="3536947"/>
            <a:ext cx="1737500" cy="13031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6F20E7-C26B-4553-999E-B09B8B59C1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319" y="2752714"/>
            <a:ext cx="1742213" cy="13209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5B42EF1-0313-4D11-8527-B99266BD36D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250" y="1141173"/>
            <a:ext cx="1693536" cy="128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74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#front-end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2" y="48328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2015" y="1200163"/>
            <a:ext cx="604158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  <p:pic>
        <p:nvPicPr>
          <p:cNvPr id="444419" name="Picture 444418">
            <a:hlinkClick r:id="rId5"/>
            <a:extLst>
              <a:ext uri="{FF2B5EF4-FFF2-40B4-BE49-F238E27FC236}">
                <a16:creationId xmlns:a16="http://schemas.microsoft.com/office/drawing/2014/main" id="{11AB864B-16DB-4E79-8D1D-17DC466451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812" y="2829281"/>
            <a:ext cx="6858000" cy="1600200"/>
          </a:xfrm>
          <a:prstGeom prst="roundRect">
            <a:avLst>
              <a:gd name="adj" fmla="val 4155"/>
            </a:avLst>
          </a:prstGeom>
        </p:spPr>
      </p:pic>
      <p:pic>
        <p:nvPicPr>
          <p:cNvPr id="444421" name="Picture 444420">
            <a:hlinkClick r:id="rId7"/>
            <a:extLst>
              <a:ext uri="{FF2B5EF4-FFF2-40B4-BE49-F238E27FC236}">
                <a16:creationId xmlns:a16="http://schemas.microsoft.com/office/drawing/2014/main" id="{802FA4FB-578E-4705-B215-7F8F37CE13F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9227" y="4744163"/>
            <a:ext cx="4214369" cy="1768085"/>
          </a:xfrm>
          <a:prstGeom prst="roundRect">
            <a:avLst>
              <a:gd name="adj" fmla="val 2634"/>
            </a:avLst>
          </a:prstGeom>
        </p:spPr>
      </p:pic>
      <p:pic>
        <p:nvPicPr>
          <p:cNvPr id="444423" name="Picture 444422">
            <a:hlinkClick r:id="rId9"/>
            <a:extLst>
              <a:ext uri="{FF2B5EF4-FFF2-40B4-BE49-F238E27FC236}">
                <a16:creationId xmlns:a16="http://schemas.microsoft.com/office/drawing/2014/main" id="{EF7BD900-3620-4A4E-AAB5-2F447B3E49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4744162"/>
            <a:ext cx="6858000" cy="1768085"/>
          </a:xfrm>
          <a:prstGeom prst="roundRect">
            <a:avLst>
              <a:gd name="adj" fmla="val 5533"/>
            </a:avLst>
          </a:prstGeom>
        </p:spPr>
      </p:pic>
      <p:pic>
        <p:nvPicPr>
          <p:cNvPr id="444425" name="Picture 444424">
            <a:hlinkClick r:id="rId11"/>
            <a:extLst>
              <a:ext uri="{FF2B5EF4-FFF2-40B4-BE49-F238E27FC236}">
                <a16:creationId xmlns:a16="http://schemas.microsoft.com/office/drawing/2014/main" id="{31ED335E-3E51-4A9B-86AC-097CE7D2D4D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667" y="2829280"/>
            <a:ext cx="4212781" cy="1600200"/>
          </a:xfrm>
          <a:prstGeom prst="roundRect">
            <a:avLst>
              <a:gd name="adj" fmla="val 3568"/>
            </a:avLst>
          </a:prstGeom>
        </p:spPr>
      </p:pic>
      <p:pic>
        <p:nvPicPr>
          <p:cNvPr id="444427" name="Picture 444426">
            <a:hlinkClick r:id="rId13"/>
            <a:extLst>
              <a:ext uri="{FF2B5EF4-FFF2-40B4-BE49-F238E27FC236}">
                <a16:creationId xmlns:a16="http://schemas.microsoft.com/office/drawing/2014/main" id="{C30DB1A6-D05A-495D-B01B-A5BAE54F89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200163"/>
            <a:ext cx="5069009" cy="1314435"/>
          </a:xfrm>
          <a:prstGeom prst="roundRect">
            <a:avLst>
              <a:gd name="adj" fmla="val 3378"/>
            </a:avLst>
          </a:prstGeom>
        </p:spPr>
      </p:pic>
    </p:spTree>
    <p:extLst>
      <p:ext uri="{BB962C8B-B14F-4D97-AF65-F5344CB8AC3E}">
        <p14:creationId xmlns:p14="http://schemas.microsoft.com/office/powerpoint/2010/main" val="3270591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379412" y="52793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3104112"/>
            <a:ext cx="4423164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424" y="1206733"/>
            <a:ext cx="3661164" cy="1576334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4961886"/>
            <a:ext cx="6678008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8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5551" y="1185153"/>
            <a:ext cx="3538056" cy="1597914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" y="1163573"/>
            <a:ext cx="3609026" cy="1619494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2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612" y="3139471"/>
            <a:ext cx="6678008" cy="1466011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1489859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2156" y="4864757"/>
            <a:ext cx="9982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JavaScript for Front-End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635556" y="5712544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12" y="2052830"/>
            <a:ext cx="1697507" cy="16975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209" y="1974486"/>
            <a:ext cx="1518831" cy="17593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812" y="1143000"/>
            <a:ext cx="3222083" cy="317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4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437" y="1038967"/>
            <a:ext cx="11696797" cy="5486035"/>
          </a:xfrm>
        </p:spPr>
        <p:txBody>
          <a:bodyPr bIns="72000">
            <a:noAutofit/>
          </a:bodyPr>
          <a:lstStyle/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Introduction to JavaScript </a:t>
            </a:r>
            <a:r>
              <a:rPr lang="en-US" sz="3200" noProof="1"/>
              <a:t>- Basic Syntax, Arrays, Functions, Objects, JSON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Introduction to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DOM &amp; Events </a:t>
            </a:r>
            <a:r>
              <a:rPr lang="en-US" sz="3200" noProof="1"/>
              <a:t>- Explanation of DOM, Selectors, </a:t>
            </a:r>
            <a:br>
              <a:rPr lang="en-US" sz="3200" noProof="1"/>
            </a:br>
            <a:r>
              <a:rPr lang="en-US" sz="3200" noProof="1"/>
              <a:t>DOM Manipulation, Events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Introduction to jQuery</a:t>
            </a:r>
            <a:r>
              <a:rPr lang="en-US" sz="3200" noProof="1"/>
              <a:t> - Selecting elements, Manipulating the DOM, Changing CSS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jQuery Plugins </a:t>
            </a:r>
            <a:r>
              <a:rPr lang="en-US" sz="3200" noProof="1"/>
              <a:t>- Slick Slider, Datetime picker, Validator, Drag and drop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Introduction to AJAX </a:t>
            </a:r>
            <a:r>
              <a:rPr lang="en-US" sz="3200" noProof="1"/>
              <a:t>- JQuery Ajax Concept, Requests, HTTP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JavaScript – Course Topics</a:t>
            </a:r>
          </a:p>
        </p:txBody>
      </p:sp>
    </p:spTree>
    <p:extLst>
      <p:ext uri="{BB962C8B-B14F-4D97-AF65-F5344CB8AC3E}">
        <p14:creationId xmlns:p14="http://schemas.microsoft.com/office/powerpoint/2010/main" val="3482153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815" y="1272526"/>
            <a:ext cx="11804822" cy="5448953"/>
          </a:xfrm>
        </p:spPr>
        <p:txBody>
          <a:bodyPr>
            <a:noAutofit/>
          </a:bodyPr>
          <a:lstStyle/>
          <a:p>
            <a:pPr marL="627063" indent="-627063">
              <a:lnSpc>
                <a:spcPct val="100000"/>
              </a:lnSpc>
              <a:buFont typeface="+mj-lt"/>
              <a:buAutoNum type="arabicPeriod" startAt="6"/>
            </a:pP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Introduction to Bootstrap </a:t>
            </a:r>
            <a:r>
              <a:rPr lang="en-US" sz="3200" noProof="1"/>
              <a:t>- Intro to Bootstrap, Grids, Forms, Buttons, Layout</a:t>
            </a:r>
          </a:p>
          <a:p>
            <a:pPr marL="627063" indent="-627063">
              <a:lnSpc>
                <a:spcPct val="100000"/>
              </a:lnSpc>
              <a:buFont typeface="+mj-lt"/>
              <a:buAutoNum type="arabicPeriod" startAt="6"/>
            </a:pP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Bootstrap Plugins </a:t>
            </a:r>
            <a:r>
              <a:rPr lang="en-US" sz="3200" noProof="1"/>
              <a:t>- Introduction to plugins, Sliders, Datepicker, Validation</a:t>
            </a:r>
          </a:p>
          <a:p>
            <a:pPr marL="627063" indent="-627063">
              <a:lnSpc>
                <a:spcPct val="100000"/>
              </a:lnSpc>
              <a:buFont typeface="+mj-lt"/>
              <a:buAutoNum type="arabicPeriod" startAt="6"/>
            </a:pP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Workshop</a:t>
            </a:r>
          </a:p>
          <a:p>
            <a:pPr marL="627063" indent="-627063">
              <a:lnSpc>
                <a:spcPct val="100000"/>
              </a:lnSpc>
              <a:buFont typeface="+mj-lt"/>
              <a:buAutoNum type="arabicPeriod" startAt="6"/>
            </a:pP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Exam Preparation</a:t>
            </a:r>
          </a:p>
          <a:p>
            <a:pPr marL="627063" indent="-627063">
              <a:lnSpc>
                <a:spcPct val="100000"/>
              </a:lnSpc>
              <a:buFont typeface="+mj-lt"/>
              <a:buAutoNum type="arabicPeriod" startAt="6"/>
            </a:pPr>
            <a:r>
              <a:rPr lang="en-US" sz="3200" dirty="0"/>
              <a:t>Practical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Exam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Course Topics (2)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025096-A7B0-4F00-B8D3-AACC9EEF4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612" y="3124200"/>
            <a:ext cx="5313870" cy="311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26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4864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 descr="A close up of a toy&#10;&#10;Description generated with high confidence">
            <a:extLst>
              <a:ext uri="{FF2B5EF4-FFF2-40B4-BE49-F238E27FC236}">
                <a16:creationId xmlns:a16="http://schemas.microsoft.com/office/drawing/2014/main" id="{878C05D6-CF25-4865-A56B-C5D53C1006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584" y="1371600"/>
            <a:ext cx="3944800" cy="39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37784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396</TotalTime>
  <Words>866</Words>
  <Application>Microsoft Office PowerPoint</Application>
  <PresentationFormat>Custom</PresentationFormat>
  <Paragraphs>181</Paragraphs>
  <Slides>28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Consolas</vt:lpstr>
      <vt:lpstr>Wingdings</vt:lpstr>
      <vt:lpstr>Wingdings 2</vt:lpstr>
      <vt:lpstr>SoftUni 16x9</vt:lpstr>
      <vt:lpstr>JavaScript for Front-End</vt:lpstr>
      <vt:lpstr>Table of Contents</vt:lpstr>
      <vt:lpstr>Have a Question?</vt:lpstr>
      <vt:lpstr>SoftUni Diamond Partners</vt:lpstr>
      <vt:lpstr>SoftUni Diamond Partners</vt:lpstr>
      <vt:lpstr>JavaScript for Front-End</vt:lpstr>
      <vt:lpstr>JavaScript – Course Topics</vt:lpstr>
      <vt:lpstr>JavaScript – Course Topics (2)</vt:lpstr>
      <vt:lpstr>The Trainers Team</vt:lpstr>
      <vt:lpstr>Trainers Team</vt:lpstr>
      <vt:lpstr>Trainers Team</vt:lpstr>
      <vt:lpstr>JS for Front-End: More Details </vt:lpstr>
      <vt:lpstr>Training Duration – JS for Front-End</vt:lpstr>
      <vt:lpstr>Why English?</vt:lpstr>
      <vt:lpstr>Learn to Search in Internet &amp; Find Solutions!</vt:lpstr>
      <vt:lpstr>Evaluation</vt:lpstr>
      <vt:lpstr>Scoring System for the Course</vt:lpstr>
      <vt:lpstr>JavaScript for Front-End Exam</vt:lpstr>
      <vt:lpstr>Homework Assignments</vt:lpstr>
      <vt:lpstr>Resources</vt:lpstr>
      <vt:lpstr>JavaScript Course Web Site, Forum and FB Group</vt:lpstr>
      <vt:lpstr>The Front-End Development Slides and Videos</vt:lpstr>
      <vt:lpstr>Software University Learning System (SULS)</vt:lpstr>
      <vt:lpstr>Recommended Software</vt:lpstr>
      <vt:lpstr>Summary</vt:lpstr>
      <vt:lpstr>JavaScript for Front-end – Course Introduction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Basics – Course Overview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http://softuni.foundation/</dc:description>
  <cp:lastModifiedBy>Ivaylo Jelev</cp:lastModifiedBy>
  <cp:revision>241</cp:revision>
  <dcterms:created xsi:type="dcterms:W3CDTF">2014-01-02T17:00:34Z</dcterms:created>
  <dcterms:modified xsi:type="dcterms:W3CDTF">2018-07-02T11:56:24Z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